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70720" autoAdjust="0"/>
  </p:normalViewPr>
  <p:slideViewPr>
    <p:cSldViewPr>
      <p:cViewPr>
        <p:scale>
          <a:sx n="75" d="100"/>
          <a:sy n="75" d="100"/>
        </p:scale>
        <p:origin x="-1236" y="-4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812C2-A8AF-4744-8062-0CC3280E3ED1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B32DD-A893-4EA8-98D8-80D8D2C857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el componente principal y presente en todo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Provee toda la implementación de procesamiento haciendo uso de todas las tecnologías y módulos que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utilice. Es el corazón de todo 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gráfico. Provee también al desarrollador las librerías e interfaces necesarias para poder extender su funcionalidad utilizando módulos o tecnologías alternativas.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Quaternion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Son extensiones no conmutativas de números complejos. Fueron descubiertas por el matemático irlandés Sir William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Rowan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Hamilton en 1843. Su principal uso es en mecánica tridimensional. En el campo de la computación gráfica se utilizan para representar rotaciones y orientación de objetos en el espacio tridimensional.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DirectPlay</a:t>
            </a:r>
            <a:endParaRPr lang="es-A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Limitación de capacidad intencional</a:t>
            </a:r>
            <a:r>
              <a:rPr lang="es-AR" baseline="0" dirty="0" smtClean="0"/>
              <a:t> -&gt; Nivel de dificultad</a:t>
            </a:r>
            <a:endParaRPr lang="es-A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Realismo de personajes -&gt; </a:t>
            </a:r>
            <a:r>
              <a:rPr lang="es-AR" dirty="0" err="1" smtClean="0"/>
              <a:t>Musculos</a:t>
            </a:r>
            <a:r>
              <a:rPr lang="es-AR" dirty="0" smtClean="0"/>
              <a:t> faciales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 smtClean="0"/>
              <a:t>LifeStudio:Head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Operaciones de alto nivel</a:t>
            </a:r>
            <a:r>
              <a:rPr lang="es-AR" baseline="0" dirty="0" smtClean="0"/>
              <a:t> -&gt; Delta para el mouse, </a:t>
            </a:r>
            <a:r>
              <a:rPr lang="es-AR" baseline="0" dirty="0" err="1" smtClean="0"/>
              <a:t>double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click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Optimizacion</a:t>
            </a:r>
            <a:r>
              <a:rPr lang="es-AR" dirty="0" smtClean="0"/>
              <a:t>: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árboles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BSPs,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etc</a:t>
            </a:r>
          </a:p>
          <a:p>
            <a:endParaRPr lang="es-A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 vez para el caso del los programas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proveen implementaciones de alto nivel de estas instrucciones,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Shading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 GLSL, para el caso de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 el caso de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Central: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Gralmente</a:t>
            </a:r>
            <a:r>
              <a:rPr lang="es-AR" baseline="0" dirty="0" smtClean="0"/>
              <a:t> tiene acceso a las </a:t>
            </a:r>
            <a:r>
              <a:rPr lang="es-AR" baseline="0" dirty="0" err="1" smtClean="0"/>
              <a:t>demas</a:t>
            </a:r>
            <a:r>
              <a:rPr lang="es-AR" baseline="0" dirty="0" smtClean="0"/>
              <a:t> herramientas. Permite </a:t>
            </a:r>
            <a:r>
              <a:rPr lang="es-AR" baseline="0" dirty="0" err="1" smtClean="0"/>
              <a:t>preview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Unreal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Level</a:t>
            </a:r>
            <a:r>
              <a:rPr lang="es-AR" baseline="0" dirty="0" smtClean="0"/>
              <a:t>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Scripting:</a:t>
            </a:r>
            <a:r>
              <a:rPr lang="es-AR" baseline="0" dirty="0" smtClean="0"/>
              <a:t> Interpretado, Ejemplos, para quien tiene que ser sencillo</a:t>
            </a:r>
          </a:p>
          <a:p>
            <a:r>
              <a:rPr lang="es-AR" dirty="0" smtClean="0"/>
              <a:t>Lenguajes</a:t>
            </a:r>
            <a:r>
              <a:rPr lang="es-AR" baseline="0" dirty="0" smtClean="0"/>
              <a:t> estándar o propietarios</a:t>
            </a:r>
          </a:p>
          <a:p>
            <a:r>
              <a:rPr lang="es-AR" dirty="0" smtClean="0"/>
              <a:t>Multilenguaje</a:t>
            </a:r>
          </a:p>
          <a:p>
            <a:r>
              <a:rPr lang="es-AR" dirty="0" smtClean="0"/>
              <a:t>Acceso: Por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ej</a:t>
            </a:r>
            <a:r>
              <a:rPr lang="es-AR" baseline="0" dirty="0" smtClean="0"/>
              <a:t>: </a:t>
            </a:r>
            <a:r>
              <a:rPr lang="es-AR" dirty="0" smtClean="0"/>
              <a:t>Teclado, mouse, etc. </a:t>
            </a:r>
            <a:r>
              <a:rPr lang="es-AR" dirty="0" err="1" smtClean="0"/>
              <a:t>Helpers</a:t>
            </a:r>
            <a:r>
              <a:rPr lang="es-AR" baseline="0" dirty="0" smtClean="0"/>
              <a:t> para rotar, mover, </a:t>
            </a:r>
            <a:r>
              <a:rPr lang="es-AR" baseline="0" dirty="0" err="1" smtClean="0"/>
              <a:t>etc</a:t>
            </a:r>
            <a:endParaRPr lang="es-AR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Scripting:</a:t>
            </a:r>
            <a:r>
              <a:rPr lang="es-AR" baseline="0" dirty="0" smtClean="0"/>
              <a:t> Interpretado, Ejemplos, para quien tiene que ser sencillo</a:t>
            </a:r>
          </a:p>
          <a:p>
            <a:r>
              <a:rPr lang="es-AR" dirty="0" smtClean="0"/>
              <a:t>Lenguajes</a:t>
            </a:r>
            <a:r>
              <a:rPr lang="es-AR" baseline="0" dirty="0" smtClean="0"/>
              <a:t> estándar o propietarios</a:t>
            </a:r>
          </a:p>
          <a:p>
            <a:r>
              <a:rPr lang="es-AR" dirty="0" smtClean="0"/>
              <a:t>Multilenguaje</a:t>
            </a:r>
          </a:p>
          <a:p>
            <a:r>
              <a:rPr lang="es-AR" dirty="0" smtClean="0"/>
              <a:t>Acceso: Por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ej</a:t>
            </a:r>
            <a:r>
              <a:rPr lang="es-AR" baseline="0" dirty="0" smtClean="0"/>
              <a:t>: </a:t>
            </a:r>
            <a:r>
              <a:rPr lang="es-AR" dirty="0" smtClean="0"/>
              <a:t>Teclado, mouse, etc. </a:t>
            </a:r>
            <a:r>
              <a:rPr lang="es-AR" dirty="0" err="1" smtClean="0"/>
              <a:t>Helpers</a:t>
            </a:r>
            <a:r>
              <a:rPr lang="es-AR" baseline="0" dirty="0" smtClean="0"/>
              <a:t> para rotar, mover, </a:t>
            </a:r>
            <a:r>
              <a:rPr lang="es-AR" baseline="0" dirty="0" err="1" smtClean="0"/>
              <a:t>etc</a:t>
            </a:r>
            <a:endParaRPr lang="es-AR" baseline="0" dirty="0" smtClean="0"/>
          </a:p>
          <a:p>
            <a:endParaRPr lang="es-A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un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propietario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engine.</a:t>
            </a:r>
          </a:p>
          <a:p>
            <a:endParaRPr lang="es-A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Unreal</a:t>
            </a:r>
            <a:r>
              <a:rPr lang="es-AR" dirty="0" smtClean="0"/>
              <a:t> </a:t>
            </a:r>
            <a:r>
              <a:rPr lang="es-AR" dirty="0" err="1" smtClean="0"/>
              <a:t>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Tiempo real y los de alta precisión. Estos últimos se utilizan para cálculos de simulaciones extremadamente reales y exactas, cuya finalidad es generalmente científica o cinematográfica.</a:t>
            </a:r>
          </a:p>
          <a:p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Juegos cálculo mas simplificado y menos real, pero aun así lo suficientemente real para que el juego lo parezca.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PPU vs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GPGPU (General Purpose processing on Graphics Processing Unit)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Abstracción y controladores para ese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B32DD-A893-4EA8-98D8-80D8D2C857A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47E67A-D6CF-401E-8E00-3E8CFFC70C48}" type="datetimeFigureOut">
              <a:rPr lang="en-US" smtClean="0"/>
              <a:pPr/>
              <a:t>3/29/2007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2550EB0-3B98-4CDD-8CB6-0252637813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4500570"/>
            <a:ext cx="7772400" cy="898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4800000"/>
            </a:lightRig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3D </a:t>
            </a:r>
            <a:r>
              <a:rPr lang="es-AR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Game</a:t>
            </a:r>
            <a:r>
              <a:rPr lang="es-A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 </a:t>
            </a:r>
            <a:r>
              <a:rPr lang="es-AR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rPr>
              <a:t>Engines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ebuchet MS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scripts</a:t>
            </a:r>
            <a:endParaRPr lang="en-US" dirty="0"/>
          </a:p>
        </p:txBody>
      </p:sp>
      <p:pic>
        <p:nvPicPr>
          <p:cNvPr id="6" name="Content Placeholder 5" descr="ScriptEditor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190" y="1603608"/>
            <a:ext cx="6429420" cy="519089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herramientas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Importadores / Exportadores</a:t>
            </a:r>
          </a:p>
          <a:p>
            <a:r>
              <a:rPr lang="es-AR" dirty="0" smtClean="0"/>
              <a:t>Editores de animaciones</a:t>
            </a:r>
          </a:p>
          <a:p>
            <a:r>
              <a:rPr lang="es-AR" dirty="0" smtClean="0"/>
              <a:t>Mezcladores de sonido</a:t>
            </a:r>
          </a:p>
          <a:p>
            <a:r>
              <a:rPr lang="es-AR" dirty="0" smtClean="0"/>
              <a:t>Herramientas para monitores de servidores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Otras herramientas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71612"/>
            <a:ext cx="7718522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básica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 módulos</a:t>
            </a:r>
            <a:endParaRPr lang="en-US" dirty="0"/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214282" y="1643050"/>
            <a:ext cx="8715436" cy="5000660"/>
            <a:chOff x="875" y="5525"/>
            <a:chExt cx="8124" cy="7909"/>
          </a:xfrm>
        </p:grpSpPr>
        <p:sp>
          <p:nvSpPr>
            <p:cNvPr id="8198" name="AutoShape 6"/>
            <p:cNvSpPr>
              <a:spLocks noChangeArrowheads="1"/>
            </p:cNvSpPr>
            <p:nvPr/>
          </p:nvSpPr>
          <p:spPr bwMode="auto">
            <a:xfrm>
              <a:off x="3776" y="9415"/>
              <a:ext cx="1712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Core</a:t>
              </a: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auto">
            <a:xfrm>
              <a:off x="875" y="5525"/>
              <a:ext cx="1712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física</a:t>
              </a:r>
            </a:p>
          </p:txBody>
        </p:sp>
        <p:cxnSp>
          <p:nvCxnSpPr>
            <p:cNvPr id="8200" name="AutoShape 8"/>
            <p:cNvCxnSpPr>
              <a:cxnSpLocks noChangeShapeType="1"/>
              <a:endCxn id="8199" idx="2"/>
            </p:cNvCxnSpPr>
            <p:nvPr/>
          </p:nvCxnSpPr>
          <p:spPr bwMode="auto">
            <a:xfrm rot="5400000" flipH="1">
              <a:off x="1448" y="6694"/>
              <a:ext cx="3004" cy="2437"/>
            </a:xfrm>
            <a:prstGeom prst="bentConnector3">
              <a:avLst>
                <a:gd name="adj1" fmla="val 72213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8201" name="AutoShape 9"/>
            <p:cNvSpPr>
              <a:spLocks noChangeArrowheads="1"/>
            </p:cNvSpPr>
            <p:nvPr/>
          </p:nvSpPr>
          <p:spPr bwMode="auto">
            <a:xfrm>
              <a:off x="4787" y="5525"/>
              <a:ext cx="1712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redes</a:t>
              </a: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auto">
            <a:xfrm>
              <a:off x="2844" y="5525"/>
              <a:ext cx="1710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matemática</a:t>
              </a: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auto">
            <a:xfrm>
              <a:off x="6674" y="5525"/>
              <a:ext cx="2325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inteligencia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artificial</a:t>
              </a:r>
              <a:endPara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8204" name="AutoShape 12"/>
            <p:cNvSpPr>
              <a:spLocks noChangeArrowheads="1"/>
            </p:cNvSpPr>
            <p:nvPr/>
          </p:nvSpPr>
          <p:spPr bwMode="auto">
            <a:xfrm>
              <a:off x="7288" y="7616"/>
              <a:ext cx="1711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audio / video</a:t>
              </a:r>
            </a:p>
          </p:txBody>
        </p:sp>
        <p:sp>
          <p:nvSpPr>
            <p:cNvPr id="8205" name="AutoShape 13"/>
            <p:cNvSpPr>
              <a:spLocks noChangeArrowheads="1"/>
            </p:cNvSpPr>
            <p:nvPr/>
          </p:nvSpPr>
          <p:spPr bwMode="auto">
            <a:xfrm>
              <a:off x="876" y="9415"/>
              <a:ext cx="1711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scripting</a:t>
              </a:r>
            </a:p>
          </p:txBody>
        </p:sp>
        <p:sp>
          <p:nvSpPr>
            <p:cNvPr id="8206" name="AutoShape 14"/>
            <p:cNvSpPr>
              <a:spLocks noChangeArrowheads="1"/>
            </p:cNvSpPr>
            <p:nvPr/>
          </p:nvSpPr>
          <p:spPr bwMode="auto">
            <a:xfrm>
              <a:off x="6316" y="9415"/>
              <a:ext cx="2683" cy="885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dispositivos</a:t>
              </a: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 de </a:t>
              </a:r>
              <a:r>
                <a:rPr 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entrada</a:t>
              </a:r>
              <a:endPara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8207" name="AutoShape 15"/>
            <p:cNvSpPr>
              <a:spLocks noChangeArrowheads="1"/>
            </p:cNvSpPr>
            <p:nvPr/>
          </p:nvSpPr>
          <p:spPr bwMode="auto">
            <a:xfrm>
              <a:off x="876" y="7616"/>
              <a:ext cx="1711" cy="886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Módulo de animación</a:t>
              </a:r>
            </a:p>
          </p:txBody>
        </p:sp>
        <p:sp>
          <p:nvSpPr>
            <p:cNvPr id="8208" name="AutoShape 16"/>
            <p:cNvSpPr>
              <a:spLocks noChangeArrowheads="1"/>
            </p:cNvSpPr>
            <p:nvPr/>
          </p:nvSpPr>
          <p:spPr bwMode="auto">
            <a:xfrm>
              <a:off x="1584" y="12482"/>
              <a:ext cx="1711" cy="887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Renderer</a:t>
              </a:r>
            </a:p>
          </p:txBody>
        </p:sp>
        <p:sp>
          <p:nvSpPr>
            <p:cNvPr id="8209" name="AutoShape 17"/>
            <p:cNvSpPr>
              <a:spLocks noChangeArrowheads="1"/>
            </p:cNvSpPr>
            <p:nvPr/>
          </p:nvSpPr>
          <p:spPr bwMode="auto">
            <a:xfrm>
              <a:off x="6316" y="12547"/>
              <a:ext cx="1712" cy="887"/>
            </a:xfrm>
            <a:prstGeom prst="flowChartAlternateProcess">
              <a:avLst/>
            </a:prstGeom>
            <a:ln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Recursos</a:t>
              </a:r>
            </a:p>
          </p:txBody>
        </p:sp>
        <p:cxnSp>
          <p:nvCxnSpPr>
            <p:cNvPr id="8210" name="AutoShape 18"/>
            <p:cNvCxnSpPr>
              <a:cxnSpLocks noChangeShapeType="1"/>
              <a:endCxn id="8202" idx="2"/>
            </p:cNvCxnSpPr>
            <p:nvPr/>
          </p:nvCxnSpPr>
          <p:spPr bwMode="auto">
            <a:xfrm rot="5400000" flipH="1">
              <a:off x="2556" y="7554"/>
              <a:ext cx="3004" cy="718"/>
            </a:xfrm>
            <a:prstGeom prst="bentConnector3">
              <a:avLst>
                <a:gd name="adj1" fmla="val 8331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1" name="AutoShape 19"/>
            <p:cNvCxnSpPr>
              <a:cxnSpLocks noChangeShapeType="1"/>
              <a:endCxn id="8203" idx="2"/>
            </p:cNvCxnSpPr>
            <p:nvPr/>
          </p:nvCxnSpPr>
          <p:spPr bwMode="auto">
            <a:xfrm rot="16200000">
              <a:off x="4945" y="6522"/>
              <a:ext cx="3004" cy="2781"/>
            </a:xfrm>
            <a:prstGeom prst="bentConnector3">
              <a:avLst>
                <a:gd name="adj1" fmla="val 7175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2" name="AutoShape 20"/>
            <p:cNvCxnSpPr>
              <a:cxnSpLocks noChangeShapeType="1"/>
              <a:endCxn id="8201" idx="2"/>
            </p:cNvCxnSpPr>
            <p:nvPr/>
          </p:nvCxnSpPr>
          <p:spPr bwMode="auto">
            <a:xfrm rot="16200000">
              <a:off x="3706" y="7492"/>
              <a:ext cx="3018" cy="856"/>
            </a:xfrm>
            <a:prstGeom prst="bentConnector3">
              <a:avLst>
                <a:gd name="adj1" fmla="val 8363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3" name="AutoShape 21"/>
            <p:cNvCxnSpPr>
              <a:cxnSpLocks noChangeShapeType="1"/>
              <a:stCxn id="8198" idx="1"/>
              <a:endCxn id="8205" idx="3"/>
            </p:cNvCxnSpPr>
            <p:nvPr/>
          </p:nvCxnSpPr>
          <p:spPr bwMode="auto">
            <a:xfrm rot="10800000">
              <a:off x="2587" y="9857"/>
              <a:ext cx="118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8214" name="AutoShape 22"/>
            <p:cNvCxnSpPr>
              <a:cxnSpLocks noChangeShapeType="1"/>
              <a:stCxn id="8198" idx="3"/>
              <a:endCxn id="8206" idx="1"/>
            </p:cNvCxnSpPr>
            <p:nvPr/>
          </p:nvCxnSpPr>
          <p:spPr bwMode="auto">
            <a:xfrm>
              <a:off x="5488" y="9857"/>
              <a:ext cx="828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8215" name="AutoShape 23"/>
            <p:cNvCxnSpPr>
              <a:cxnSpLocks noChangeShapeType="1"/>
              <a:endCxn id="8207" idx="3"/>
            </p:cNvCxnSpPr>
            <p:nvPr/>
          </p:nvCxnSpPr>
          <p:spPr bwMode="auto">
            <a:xfrm rot="5400000" flipH="1">
              <a:off x="2586" y="8060"/>
              <a:ext cx="1356" cy="135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6" name="AutoShape 24"/>
            <p:cNvCxnSpPr>
              <a:cxnSpLocks noChangeShapeType="1"/>
              <a:endCxn id="8204" idx="1"/>
            </p:cNvCxnSpPr>
            <p:nvPr/>
          </p:nvCxnSpPr>
          <p:spPr bwMode="auto">
            <a:xfrm flipV="1">
              <a:off x="5331" y="8059"/>
              <a:ext cx="1957" cy="1356"/>
            </a:xfrm>
            <a:prstGeom prst="bentConnector3">
              <a:avLst>
                <a:gd name="adj1" fmla="val 8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7" name="AutoShape 25"/>
            <p:cNvCxnSpPr>
              <a:cxnSpLocks noChangeShapeType="1"/>
              <a:endCxn id="8208" idx="0"/>
            </p:cNvCxnSpPr>
            <p:nvPr/>
          </p:nvCxnSpPr>
          <p:spPr bwMode="auto">
            <a:xfrm rot="5400000">
              <a:off x="2263" y="10477"/>
              <a:ext cx="2182" cy="182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218" name="AutoShape 26"/>
            <p:cNvCxnSpPr>
              <a:cxnSpLocks noChangeShapeType="1"/>
              <a:endCxn id="8209" idx="0"/>
            </p:cNvCxnSpPr>
            <p:nvPr/>
          </p:nvCxnSpPr>
          <p:spPr bwMode="auto">
            <a:xfrm rot="16200000" flipH="1">
              <a:off x="4990" y="10366"/>
              <a:ext cx="2247" cy="2116"/>
            </a:xfrm>
            <a:prstGeom prst="bentConnector3">
              <a:avLst>
                <a:gd name="adj1" fmla="val 4936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Simula física Newtoniana</a:t>
            </a:r>
          </a:p>
          <a:p>
            <a:pPr lvl="1"/>
            <a:r>
              <a:rPr lang="es-AR" dirty="0" smtClean="0"/>
              <a:t>Rozamiento, velocidad, masa, etc.</a:t>
            </a:r>
          </a:p>
          <a:p>
            <a:r>
              <a:rPr lang="es-AR" dirty="0" smtClean="0"/>
              <a:t>Cálculo de colisiones</a:t>
            </a:r>
          </a:p>
          <a:p>
            <a:r>
              <a:rPr lang="es-AR" dirty="0" smtClean="0"/>
              <a:t>Tiempo real vs precisión</a:t>
            </a:r>
          </a:p>
          <a:p>
            <a:r>
              <a:rPr lang="es-AR" dirty="0" smtClean="0"/>
              <a:t>Cuerpos rígidos vs Cuerpos blandos y fluidos</a:t>
            </a:r>
          </a:p>
          <a:p>
            <a:r>
              <a:rPr lang="es-AR" dirty="0" smtClean="0"/>
              <a:t>Aceleración por hardware</a:t>
            </a:r>
          </a:p>
          <a:p>
            <a:pPr lvl="1"/>
            <a:r>
              <a:rPr lang="es-AR" dirty="0" smtClean="0"/>
              <a:t>PPU. </a:t>
            </a:r>
            <a:r>
              <a:rPr lang="es-AR" dirty="0" err="1" smtClean="0"/>
              <a:t>Ageia</a:t>
            </a:r>
            <a:r>
              <a:rPr lang="es-AR" dirty="0" smtClean="0"/>
              <a:t> </a:t>
            </a:r>
            <a:r>
              <a:rPr lang="es-AR" dirty="0" err="1" smtClean="0"/>
              <a:t>PhysX</a:t>
            </a:r>
            <a:endParaRPr lang="es-AR" dirty="0" smtClean="0"/>
          </a:p>
          <a:p>
            <a:pPr lvl="1"/>
            <a:r>
              <a:rPr lang="es-AR" dirty="0" smtClean="0"/>
              <a:t>GGPGPU</a:t>
            </a:r>
          </a:p>
          <a:p>
            <a:endParaRPr lang="es-AR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9219" name="Picture 3" descr="C:\Documents and Settings\Ignacio\Local Settings\Temporary Internet Files\Content.IE5\GS75A589\MCj0198175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1714488"/>
            <a:ext cx="1902737" cy="2104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matemática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Calculo operaciones complejas</a:t>
            </a:r>
          </a:p>
          <a:p>
            <a:pPr lvl="1"/>
            <a:r>
              <a:rPr lang="es-AR" dirty="0" smtClean="0"/>
              <a:t>Vectores</a:t>
            </a:r>
          </a:p>
          <a:p>
            <a:pPr lvl="1"/>
            <a:r>
              <a:rPr lang="es-AR" dirty="0" smtClean="0"/>
              <a:t>Matrices</a:t>
            </a:r>
          </a:p>
          <a:p>
            <a:pPr lvl="1"/>
            <a:r>
              <a:rPr lang="es-AR" dirty="0" err="1" smtClean="0"/>
              <a:t>Quaternions</a:t>
            </a:r>
            <a:endParaRPr lang="es-AR" dirty="0" smtClean="0"/>
          </a:p>
          <a:p>
            <a:pPr lvl="1"/>
            <a:r>
              <a:rPr lang="es-AR" dirty="0" smtClean="0"/>
              <a:t>Intersección</a:t>
            </a:r>
            <a:endParaRPr lang="en-US" dirty="0"/>
          </a:p>
        </p:txBody>
      </p:sp>
      <p:pic>
        <p:nvPicPr>
          <p:cNvPr id="10242" name="Picture 2" descr="C:\Documents and Settings\Ignacio\Local Settings\Temporary Internet Files\Content.IE5\IFESPWTL\MPj03900990000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214686"/>
            <a:ext cx="3657600" cy="260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Juegos </a:t>
            </a:r>
            <a:r>
              <a:rPr lang="es-AR" dirty="0" err="1" smtClean="0"/>
              <a:t>multiplayer</a:t>
            </a:r>
            <a:endParaRPr lang="es-AR" dirty="0" smtClean="0"/>
          </a:p>
          <a:p>
            <a:r>
              <a:rPr lang="es-AR" dirty="0" smtClean="0"/>
              <a:t>Funciones de conectividad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Optimización para tiempo real</a:t>
            </a:r>
          </a:p>
          <a:p>
            <a:pPr lvl="1"/>
            <a:r>
              <a:rPr lang="es-AR" dirty="0" smtClean="0"/>
              <a:t>Control de perdidas</a:t>
            </a:r>
          </a:p>
          <a:p>
            <a:pPr lvl="1"/>
            <a:r>
              <a:rPr lang="es-AR" dirty="0" smtClean="0"/>
              <a:t>Reducción de latencia</a:t>
            </a:r>
          </a:p>
          <a:p>
            <a:r>
              <a:rPr lang="es-AR" dirty="0" smtClean="0"/>
              <a:t>Seguridad</a:t>
            </a:r>
          </a:p>
          <a:p>
            <a:endParaRPr lang="en-US" dirty="0"/>
          </a:p>
        </p:txBody>
      </p:sp>
      <p:pic>
        <p:nvPicPr>
          <p:cNvPr id="11266" name="Picture 2" descr="C:\Documents and Settings\Ignacio\Local Settings\Temporary Internet Files\Content.IE5\XV83SXZQ\MCj0322353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285992"/>
            <a:ext cx="2388606" cy="317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Inteligencia Artificial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Simular comportamiento inteligente en </a:t>
            </a:r>
            <a:r>
              <a:rPr lang="es-AR" dirty="0" err="1" smtClean="0"/>
              <a:t>NPCs</a:t>
            </a:r>
            <a:endParaRPr lang="es-AR" dirty="0" smtClean="0"/>
          </a:p>
          <a:p>
            <a:r>
              <a:rPr lang="es-AR" dirty="0" smtClean="0"/>
              <a:t>Desde lógica discreta hasta redes neurales</a:t>
            </a:r>
          </a:p>
          <a:p>
            <a:r>
              <a:rPr lang="es-AR" dirty="0" smtClean="0"/>
              <a:t>Máquinas de estado</a:t>
            </a:r>
          </a:p>
          <a:p>
            <a:r>
              <a:rPr lang="es-AR" dirty="0" smtClean="0"/>
              <a:t>Algoritmos de </a:t>
            </a:r>
            <a:r>
              <a:rPr lang="es-AR" dirty="0" err="1" smtClean="0"/>
              <a:t>pathfinding</a:t>
            </a:r>
            <a:endParaRPr lang="es-AR" dirty="0" smtClean="0"/>
          </a:p>
          <a:p>
            <a:r>
              <a:rPr lang="es-AR" dirty="0" smtClean="0"/>
              <a:t>Limitación de capacidad intencional</a:t>
            </a:r>
          </a:p>
          <a:p>
            <a:r>
              <a:rPr lang="es-AR" dirty="0" smtClean="0"/>
              <a:t>Aceleración por hardware indirecta</a:t>
            </a:r>
          </a:p>
          <a:p>
            <a:endParaRPr lang="en-US" dirty="0"/>
          </a:p>
        </p:txBody>
      </p:sp>
      <p:pic>
        <p:nvPicPr>
          <p:cNvPr id="12291" name="Picture 3" descr="C:\Documents and Settings\Ignacio\Local Settings\Temporary Internet Files\Content.IE5\XV83SXZQ\MCj032061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3571876"/>
            <a:ext cx="1785950" cy="2602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animación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Control de las animaciones de los modelos</a:t>
            </a:r>
          </a:p>
          <a:p>
            <a:pPr lvl="1"/>
            <a:r>
              <a:rPr lang="es-AR" dirty="0" smtClean="0"/>
              <a:t>Visualizar</a:t>
            </a:r>
          </a:p>
          <a:p>
            <a:pPr lvl="1"/>
            <a:r>
              <a:rPr lang="es-AR" dirty="0" smtClean="0"/>
              <a:t>Editar</a:t>
            </a:r>
          </a:p>
          <a:p>
            <a:r>
              <a:rPr lang="es-AR" dirty="0" smtClean="0"/>
              <a:t>Realismo de personajes</a:t>
            </a:r>
          </a:p>
          <a:p>
            <a:r>
              <a:rPr lang="es-AR" dirty="0" smtClean="0"/>
              <a:t>Animación de rostros</a:t>
            </a:r>
          </a:p>
          <a:p>
            <a:pPr lvl="1"/>
            <a:r>
              <a:rPr lang="es-AR" dirty="0" smtClean="0"/>
              <a:t>Algoritmos de “</a:t>
            </a:r>
            <a:r>
              <a:rPr lang="es-AR" dirty="0" err="1" smtClean="0"/>
              <a:t>lipsync</a:t>
            </a:r>
            <a:r>
              <a:rPr lang="es-AR" dirty="0" smtClean="0"/>
              <a:t>”</a:t>
            </a:r>
            <a:endParaRPr lang="en-US" dirty="0" smtClean="0"/>
          </a:p>
          <a:p>
            <a:pPr lvl="1"/>
            <a:r>
              <a:rPr lang="es-AR" dirty="0" smtClean="0"/>
              <a:t>Expresiones</a:t>
            </a:r>
          </a:p>
        </p:txBody>
      </p:sp>
      <p:pic>
        <p:nvPicPr>
          <p:cNvPr id="13315" name="Picture 3" descr="C:\Documents and Settings\Ignacio\Local Settings\Temporary Internet Files\Content.IE5\G5ERV921\MCPE03022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5154" y="3643314"/>
            <a:ext cx="1736614" cy="271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316" name="Picture 4" descr="C:\Documents and Settings\Ignacio\Local Settings\Temporary Internet Files\Content.IE5\9OVKSFBG\MCPE03020_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643314"/>
            <a:ext cx="1643074" cy="2701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animación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3284" y="1543658"/>
            <a:ext cx="6604563" cy="518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Interpretes</a:t>
            </a:r>
          </a:p>
          <a:p>
            <a:r>
              <a:rPr lang="es-AR" dirty="0" smtClean="0"/>
              <a:t>Utilidades para editor grafico</a:t>
            </a:r>
            <a:endParaRPr lang="en-US" dirty="0"/>
          </a:p>
        </p:txBody>
      </p:sp>
      <p:pic>
        <p:nvPicPr>
          <p:cNvPr id="15363" name="Picture 3" descr="C:\Documents and Settings\Ignacio\Local Settings\Temporary Internet Files\Content.IE5\NWRWOWA6\MCBD10035_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3429000"/>
            <a:ext cx="2054897" cy="2591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Módulo de audio/video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Funciones multimedia</a:t>
            </a:r>
          </a:p>
          <a:p>
            <a:pPr lvl="1"/>
            <a:r>
              <a:rPr lang="es-AR" dirty="0" smtClean="0"/>
              <a:t>Reproducción</a:t>
            </a:r>
          </a:p>
          <a:p>
            <a:pPr lvl="1"/>
            <a:r>
              <a:rPr lang="es-AR" dirty="0" smtClean="0"/>
              <a:t>Efectos</a:t>
            </a:r>
          </a:p>
          <a:p>
            <a:r>
              <a:rPr lang="es-AR" dirty="0" smtClean="0"/>
              <a:t>Decodificación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Hardware especial. Aceleración.  EAX®</a:t>
            </a:r>
          </a:p>
          <a:p>
            <a:pPr>
              <a:buNone/>
            </a:pPr>
            <a:endParaRPr lang="es-AR" dirty="0" smtClean="0"/>
          </a:p>
          <a:p>
            <a:endParaRPr lang="en-US" dirty="0"/>
          </a:p>
        </p:txBody>
      </p:sp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5715008" y="1643050"/>
            <a:ext cx="2762250" cy="2466975"/>
            <a:chOff x="2304" y="1584"/>
            <a:chExt cx="1740" cy="1554"/>
          </a:xfrm>
        </p:grpSpPr>
        <p:sp>
          <p:nvSpPr>
            <p:cNvPr id="16387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9" name="Photo"/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0" name="Music"/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8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Módulo de dispositivos de entrada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Acceso a los dispositivos. Lectura</a:t>
            </a:r>
          </a:p>
          <a:p>
            <a:r>
              <a:rPr lang="es-AR" dirty="0" smtClean="0"/>
              <a:t>Operaciones de alto nivel</a:t>
            </a:r>
          </a:p>
          <a:p>
            <a:r>
              <a:rPr lang="es-AR" dirty="0" smtClean="0"/>
              <a:t>Abstracción del hardware</a:t>
            </a:r>
          </a:p>
          <a:p>
            <a:r>
              <a:rPr lang="es-AR" dirty="0" smtClean="0"/>
              <a:t>Hardware especial</a:t>
            </a:r>
            <a:endParaRPr lang="en-US" dirty="0"/>
          </a:p>
        </p:txBody>
      </p:sp>
      <p:pic>
        <p:nvPicPr>
          <p:cNvPr id="17410" name="Picture 2" descr="C:\Documents and Settings\Ignacio\Local Settings\Temporary Internet Files\Content.IE5\9OVKSFBG\MCj0307693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1928802"/>
            <a:ext cx="1805754" cy="264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 descr="C:\Documents and Settings\Ignacio\Local Settings\Temporary Internet Files\Content.IE5\G5ERV921\MCj0299533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572008"/>
            <a:ext cx="1824228" cy="176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2" name="Picture 4" descr="C:\Documents and Settings\Ignacio\Local Settings\Temporary Internet Files\Content.IE5\9OVKSFBG\MCj0307621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1514">
            <a:off x="1577540" y="4719609"/>
            <a:ext cx="2888475" cy="121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Recursos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Administración</a:t>
            </a:r>
          </a:p>
          <a:p>
            <a:pPr lvl="1"/>
            <a:r>
              <a:rPr lang="es-AR" dirty="0" smtClean="0"/>
              <a:t>Repositorio</a:t>
            </a:r>
          </a:p>
          <a:p>
            <a:r>
              <a:rPr lang="es-AR" dirty="0" smtClean="0"/>
              <a:t>Control de memoria </a:t>
            </a:r>
          </a:p>
          <a:p>
            <a:pPr lvl="1"/>
            <a:r>
              <a:rPr lang="es-AR" dirty="0" smtClean="0"/>
              <a:t>Carga y descarga </a:t>
            </a:r>
            <a:r>
              <a:rPr lang="es-AR" dirty="0" err="1" smtClean="0"/>
              <a:t>lazy</a:t>
            </a:r>
            <a:endParaRPr lang="es-AR" dirty="0" smtClean="0"/>
          </a:p>
          <a:p>
            <a:endParaRPr lang="es-AR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8434" name="Picture 2" descr="C:\Documents and Settings\Ignacio\Local Settings\Temporary Internet Files\Content.IE5\NWRWOWA6\MCj0431624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071678"/>
            <a:ext cx="2000264" cy="20002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Render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Importancia. </a:t>
            </a:r>
            <a:r>
              <a:rPr lang="es-AR" dirty="0" err="1" smtClean="0"/>
              <a:t>Render</a:t>
            </a:r>
            <a:r>
              <a:rPr lang="es-AR" dirty="0" smtClean="0"/>
              <a:t> Pipeline</a:t>
            </a:r>
          </a:p>
          <a:p>
            <a:r>
              <a:rPr lang="es-AR" dirty="0" smtClean="0"/>
              <a:t>Funciones</a:t>
            </a:r>
          </a:p>
          <a:p>
            <a:pPr lvl="1"/>
            <a:r>
              <a:rPr lang="es-AR" dirty="0" smtClean="0"/>
              <a:t>Representar los modelos en la placa de video</a:t>
            </a:r>
          </a:p>
          <a:p>
            <a:pPr lvl="1"/>
            <a:r>
              <a:rPr lang="es-AR" dirty="0" smtClean="0"/>
              <a:t>Optimización</a:t>
            </a:r>
          </a:p>
          <a:p>
            <a:r>
              <a:rPr lang="es-AR" dirty="0" smtClean="0"/>
              <a:t>Abstracción de hardware</a:t>
            </a:r>
          </a:p>
          <a:p>
            <a:r>
              <a:rPr lang="es-AR" dirty="0" smtClean="0"/>
              <a:t>Soporte para </a:t>
            </a:r>
            <a:r>
              <a:rPr lang="es-AR" dirty="0" err="1" smtClean="0"/>
              <a:t>shaders</a:t>
            </a:r>
            <a:endParaRPr lang="es-AR" dirty="0" smtClean="0"/>
          </a:p>
          <a:p>
            <a:r>
              <a:rPr lang="es-AR" dirty="0" err="1" smtClean="0"/>
              <a:t>Scenegraph</a:t>
            </a:r>
            <a:endParaRPr lang="es-AR" dirty="0" smtClean="0"/>
          </a:p>
          <a:p>
            <a:pPr lvl="1"/>
            <a:endParaRPr lang="en-US" dirty="0"/>
          </a:p>
        </p:txBody>
      </p:sp>
      <p:pic>
        <p:nvPicPr>
          <p:cNvPr id="4" name="Picture 3" descr="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694" y="3429000"/>
            <a:ext cx="3143272" cy="3220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Scenegraph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4114800" cy="4625609"/>
          </a:xfrm>
        </p:spPr>
        <p:txBody>
          <a:bodyPr/>
          <a:lstStyle/>
          <a:p>
            <a:r>
              <a:rPr lang="es-AR" dirty="0" smtClean="0"/>
              <a:t>Concepto</a:t>
            </a:r>
          </a:p>
          <a:p>
            <a:pPr lvl="1"/>
            <a:r>
              <a:rPr lang="es-AR" dirty="0" smtClean="0"/>
              <a:t>Orientado a objetos</a:t>
            </a:r>
          </a:p>
          <a:p>
            <a:pPr lvl="1"/>
            <a:r>
              <a:rPr lang="es-AR" dirty="0" smtClean="0"/>
              <a:t>Jerárquico</a:t>
            </a:r>
          </a:p>
          <a:p>
            <a:pPr lvl="1">
              <a:buNone/>
            </a:pPr>
            <a:endParaRPr lang="es-AR" dirty="0" smtClean="0"/>
          </a:p>
          <a:p>
            <a:pPr lvl="1"/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0550" y="1504950"/>
            <a:ext cx="474345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Núcleo del </a:t>
            </a:r>
            <a:r>
              <a:rPr lang="es-AR" dirty="0" err="1" smtClean="0"/>
              <a:t>engine</a:t>
            </a:r>
            <a:endParaRPr lang="es-AR" dirty="0" smtClean="0"/>
          </a:p>
          <a:p>
            <a:r>
              <a:rPr lang="es-AR" dirty="0" smtClean="0"/>
              <a:t>Utilización de los módulos. Interfaces</a:t>
            </a:r>
          </a:p>
          <a:p>
            <a:r>
              <a:rPr lang="es-AR" dirty="0" smtClean="0"/>
              <a:t>Objetos del mundo</a:t>
            </a:r>
          </a:p>
          <a:p>
            <a:pPr lvl="1"/>
            <a:r>
              <a:rPr lang="es-AR" dirty="0" smtClean="0"/>
              <a:t>Modelos</a:t>
            </a:r>
          </a:p>
          <a:p>
            <a:pPr lvl="1"/>
            <a:r>
              <a:rPr lang="es-AR" dirty="0" smtClean="0"/>
              <a:t>Luces</a:t>
            </a:r>
          </a:p>
          <a:p>
            <a:pPr lvl="1"/>
            <a:r>
              <a:rPr lang="es-AR" dirty="0" smtClean="0"/>
              <a:t>Cámaras</a:t>
            </a:r>
          </a:p>
          <a:p>
            <a:pPr lvl="1"/>
            <a:r>
              <a:rPr lang="es-AR" dirty="0" smtClean="0"/>
              <a:t>Etc.</a:t>
            </a:r>
          </a:p>
          <a:p>
            <a:r>
              <a:rPr lang="es-AR" dirty="0" smtClean="0"/>
              <a:t>Control de procesamiento y ejecución</a:t>
            </a:r>
          </a:p>
          <a:p>
            <a:r>
              <a:rPr lang="es-AR" dirty="0" smtClean="0"/>
              <a:t>Manejo de configuraciones</a:t>
            </a:r>
          </a:p>
          <a:p>
            <a:r>
              <a:rPr lang="es-AR" dirty="0" smtClean="0"/>
              <a:t>Operaciones de alto nivel</a:t>
            </a:r>
            <a:endParaRPr lang="en-US" dirty="0"/>
          </a:p>
        </p:txBody>
      </p:sp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5357818" y="2000240"/>
            <a:ext cx="3643370" cy="3429024"/>
            <a:chOff x="1632" y="1248"/>
            <a:chExt cx="2682" cy="2286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20483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0484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  <p:sp>
          <p:nvSpPr>
            <p:cNvPr id="20485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Middleware</a:t>
            </a:r>
          </a:p>
          <a:p>
            <a:r>
              <a:rPr lang="es-AR" dirty="0" smtClean="0"/>
              <a:t>Portabilidad</a:t>
            </a:r>
          </a:p>
          <a:p>
            <a:r>
              <a:rPr lang="es-AR" b="1" dirty="0" smtClean="0"/>
              <a:t>Herramientas</a:t>
            </a:r>
          </a:p>
          <a:p>
            <a:endParaRPr lang="en-US" dirty="0"/>
          </a:p>
        </p:txBody>
      </p:sp>
      <p:pic>
        <p:nvPicPr>
          <p:cNvPr id="7" name="Picture 6" descr="dynamic-music-syst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7634">
            <a:off x="4052842" y="1973567"/>
            <a:ext cx="4733928" cy="261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Unrea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9060">
            <a:off x="4868859" y="3621856"/>
            <a:ext cx="3738557" cy="2803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facial_editor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9731">
            <a:off x="797005" y="3717145"/>
            <a:ext cx="3762380" cy="2821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Motor de ejecución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 smtClean="0"/>
              <a:t>Módulo central. Procesamiento y operaciones</a:t>
            </a:r>
          </a:p>
          <a:p>
            <a:r>
              <a:rPr lang="es-AR" dirty="0" smtClean="0"/>
              <a:t>Componentes:</a:t>
            </a:r>
          </a:p>
          <a:p>
            <a:pPr lvl="1"/>
            <a:r>
              <a:rPr lang="es-AR" dirty="0" smtClean="0"/>
              <a:t>Módulo de matemática</a:t>
            </a:r>
            <a:endParaRPr lang="en-US" dirty="0" smtClean="0"/>
          </a:p>
          <a:p>
            <a:pPr lvl="1"/>
            <a:r>
              <a:rPr lang="es-AR" dirty="0" smtClean="0"/>
              <a:t>Módulo de física</a:t>
            </a:r>
            <a:endParaRPr lang="en-US" dirty="0" smtClean="0"/>
          </a:p>
          <a:p>
            <a:pPr lvl="1"/>
            <a:r>
              <a:rPr lang="es-AR" dirty="0" smtClean="0"/>
              <a:t>Módulo de redes</a:t>
            </a:r>
            <a:endParaRPr lang="en-US" dirty="0" smtClean="0"/>
          </a:p>
          <a:p>
            <a:pPr lvl="1"/>
            <a:r>
              <a:rPr lang="es-AR" dirty="0" smtClean="0"/>
              <a:t>Módulo de audio / video</a:t>
            </a:r>
            <a:endParaRPr lang="en-US" dirty="0" smtClean="0"/>
          </a:p>
          <a:p>
            <a:pPr lvl="1"/>
            <a:r>
              <a:rPr lang="es-AR" dirty="0" smtClean="0"/>
              <a:t>Módulo de inteligencia artificial</a:t>
            </a:r>
            <a:endParaRPr lang="en-US" dirty="0" smtClean="0"/>
          </a:p>
          <a:p>
            <a:pPr lvl="1"/>
            <a:r>
              <a:rPr lang="es-AR" dirty="0" smtClean="0"/>
              <a:t>Módulo de animación</a:t>
            </a:r>
            <a:endParaRPr lang="en-US" dirty="0" smtClean="0"/>
          </a:p>
          <a:p>
            <a:pPr lvl="1"/>
            <a:r>
              <a:rPr lang="es-AR" dirty="0" smtClean="0"/>
              <a:t>Módulo de scripting</a:t>
            </a:r>
            <a:endParaRPr lang="en-US" dirty="0" smtClean="0"/>
          </a:p>
          <a:p>
            <a:pPr lvl="1"/>
            <a:r>
              <a:rPr lang="es-AR" dirty="0" smtClean="0"/>
              <a:t>Módulo de dispositivos de entrada</a:t>
            </a:r>
            <a:endParaRPr lang="en-US" dirty="0" smtClean="0"/>
          </a:p>
          <a:p>
            <a:pPr lvl="1"/>
            <a:r>
              <a:rPr lang="es-AR" dirty="0" err="1" smtClean="0"/>
              <a:t>Renderer</a:t>
            </a:r>
            <a:endParaRPr lang="en-US" dirty="0" smtClean="0"/>
          </a:p>
          <a:p>
            <a:pPr lvl="2"/>
            <a:r>
              <a:rPr lang="es-AR" dirty="0" err="1" smtClean="0"/>
              <a:t>Scenegraph</a:t>
            </a:r>
            <a:endParaRPr lang="en-US" dirty="0" smtClean="0"/>
          </a:p>
          <a:p>
            <a:pPr lvl="1"/>
            <a:r>
              <a:rPr lang="es-AR" dirty="0" smtClean="0"/>
              <a:t>Importadores y exportadores de recursos</a:t>
            </a:r>
            <a:endParaRPr lang="en-US" dirty="0" smtClean="0"/>
          </a:p>
          <a:p>
            <a:pPr lvl="1">
              <a:buNone/>
            </a:pPr>
            <a:r>
              <a:rPr lang="es-AR" dirty="0" smtClean="0"/>
              <a:t>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niveles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Editar el mundo de forma sencilla</a:t>
            </a:r>
          </a:p>
          <a:p>
            <a:pPr lvl="1"/>
            <a:r>
              <a:rPr lang="es-AR" dirty="0" smtClean="0"/>
              <a:t>Cargar modelos</a:t>
            </a:r>
          </a:p>
          <a:p>
            <a:pPr lvl="1"/>
            <a:r>
              <a:rPr lang="es-AR" dirty="0" smtClean="0"/>
              <a:t>Posicionar objetos</a:t>
            </a:r>
          </a:p>
          <a:p>
            <a:pPr lvl="1"/>
            <a:r>
              <a:rPr lang="es-AR" dirty="0" smtClean="0"/>
              <a:t>Asignar </a:t>
            </a:r>
            <a:r>
              <a:rPr lang="es-AR" dirty="0" smtClean="0"/>
              <a:t>comportamientos</a:t>
            </a:r>
            <a:endParaRPr lang="en-US" dirty="0" smtClean="0"/>
          </a:p>
          <a:p>
            <a:r>
              <a:rPr lang="es-AR" dirty="0" smtClean="0"/>
              <a:t>Herramienta central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niveles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571612"/>
            <a:ext cx="685804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modelos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Herramientas externas</a:t>
            </a:r>
          </a:p>
          <a:p>
            <a:r>
              <a:rPr lang="es-AR" dirty="0" smtClean="0"/>
              <a:t>Funciones: </a:t>
            </a:r>
          </a:p>
          <a:p>
            <a:pPr lvl="1"/>
            <a:r>
              <a:rPr lang="es-AR" dirty="0" smtClean="0"/>
              <a:t>Visualizar modelos</a:t>
            </a:r>
          </a:p>
          <a:p>
            <a:pPr lvl="1"/>
            <a:r>
              <a:rPr lang="es-AR" dirty="0" smtClean="0"/>
              <a:t>Edición simple</a:t>
            </a:r>
          </a:p>
          <a:p>
            <a:pPr lvl="2"/>
            <a:r>
              <a:rPr lang="es-AR" dirty="0" smtClean="0"/>
              <a:t>Texturas</a:t>
            </a:r>
          </a:p>
          <a:p>
            <a:pPr lvl="2"/>
            <a:r>
              <a:rPr lang="es-AR" dirty="0" smtClean="0"/>
              <a:t>Color</a:t>
            </a:r>
          </a:p>
          <a:p>
            <a:pPr lvl="2"/>
            <a:r>
              <a:rPr lang="es-AR" dirty="0" smtClean="0"/>
              <a:t>Posición, rotación de partes del modelo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modelos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571612"/>
            <a:ext cx="6072230" cy="516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Editor de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Lenguaje de scripting sencillo</a:t>
            </a:r>
          </a:p>
          <a:p>
            <a:r>
              <a:rPr lang="es-AR" dirty="0" smtClean="0"/>
              <a:t>Define comportamiento a los objetos</a:t>
            </a:r>
          </a:p>
          <a:p>
            <a:r>
              <a:rPr lang="es-AR" dirty="0" smtClean="0"/>
              <a:t>Acceso a componentes del </a:t>
            </a:r>
            <a:r>
              <a:rPr lang="es-AR" dirty="0" err="1" smtClean="0"/>
              <a:t>engine</a:t>
            </a:r>
            <a:endParaRPr lang="es-AR" dirty="0" smtClean="0"/>
          </a:p>
          <a:p>
            <a:r>
              <a:rPr lang="es-AR" dirty="0" smtClean="0"/>
              <a:t>Integración con el editor de niveles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863</TotalTime>
  <Words>794</Words>
  <Application>Microsoft Office PowerPoint</Application>
  <PresentationFormat>On-screen Show (4:3)</PresentationFormat>
  <Paragraphs>187</Paragraphs>
  <Slides>27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Module</vt:lpstr>
      <vt:lpstr>3D Game Engines</vt:lpstr>
      <vt:lpstr>Funcionalidad</vt:lpstr>
      <vt:lpstr>Introducción</vt:lpstr>
      <vt:lpstr>Motor de ejecución</vt:lpstr>
      <vt:lpstr>Editor de niveles</vt:lpstr>
      <vt:lpstr>Editor de niveles</vt:lpstr>
      <vt:lpstr>Editor de modelos</vt:lpstr>
      <vt:lpstr>Editor de modelos</vt:lpstr>
      <vt:lpstr>Editor de scripts</vt:lpstr>
      <vt:lpstr>Editor de scripts</vt:lpstr>
      <vt:lpstr>Otras herramientas</vt:lpstr>
      <vt:lpstr>Otras herramientas</vt:lpstr>
      <vt:lpstr>Arquitectura básica</vt:lpstr>
      <vt:lpstr>Arquitectura de módulos</vt:lpstr>
      <vt:lpstr>Módulo de física</vt:lpstr>
      <vt:lpstr>Módulo de matemática</vt:lpstr>
      <vt:lpstr>Módulo de redes</vt:lpstr>
      <vt:lpstr>Módulo de Inteligencia Artificial</vt:lpstr>
      <vt:lpstr>Módulo de animación</vt:lpstr>
      <vt:lpstr>Módulo de animación</vt:lpstr>
      <vt:lpstr>Módulo de scripting</vt:lpstr>
      <vt:lpstr>Módulo de audio/video</vt:lpstr>
      <vt:lpstr>Módulo de dispositivos de entrada</vt:lpstr>
      <vt:lpstr>Recursos</vt:lpstr>
      <vt:lpstr>Render</vt:lpstr>
      <vt:lpstr>Scenegraph</vt:lpstr>
      <vt:lpstr>Core</vt:lpstr>
    </vt:vector>
  </TitlesOfParts>
  <Company>BEA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j3dEngine</dc:title>
  <dc:creator>Ignacio Rodriguez</dc:creator>
  <cp:lastModifiedBy>Ignacio Rodriguez</cp:lastModifiedBy>
  <cp:revision>97</cp:revision>
  <dcterms:created xsi:type="dcterms:W3CDTF">2007-03-26T23:46:38Z</dcterms:created>
  <dcterms:modified xsi:type="dcterms:W3CDTF">2007-03-29T16:53:18Z</dcterms:modified>
</cp:coreProperties>
</file>